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85" r:id="rId8"/>
    <p:sldId id="274" r:id="rId9"/>
    <p:sldId id="275" r:id="rId10"/>
    <p:sldId id="276" r:id="rId11"/>
    <p:sldId id="283" r:id="rId12"/>
    <p:sldId id="277" r:id="rId13"/>
    <p:sldId id="278" r:id="rId14"/>
    <p:sldId id="284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6623" autoAdjust="0"/>
  </p:normalViewPr>
  <p:slideViewPr>
    <p:cSldViewPr snapToGrid="0">
      <p:cViewPr varScale="1">
        <p:scale>
          <a:sx n="112" d="100"/>
          <a:sy n="112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D84EDAA-9086-43C3-833C-2AD23C196B3E}" type="datetime1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078EF9-7F2B-4B20-A25C-9E80C16977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40F47-4B80-4207-A2F4-2C758773141A}" type="datetime1">
              <a:rPr lang="de-DE" smtClean="0"/>
              <a:pPr/>
              <a:t>12.01.2022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AAF9CF-D1E5-49FD-94F7-B246BB67E246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071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827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365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774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537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15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685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115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387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97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41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75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18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39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20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06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545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33475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90276"/>
            <a:ext cx="5486400" cy="36004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3884613" y="8674939"/>
            <a:ext cx="2971800" cy="458787"/>
          </a:xfrm>
        </p:spPr>
        <p:txBody>
          <a:bodyPr/>
          <a:lstStyle/>
          <a:p>
            <a:pPr rtl="0"/>
            <a:fld id="{C6AAF9CF-D1E5-49FD-94F7-B246BB67E24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11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C2FF8-C38C-4BE3-A042-607DAF1D112F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5D3C94-D0B4-419D-8A67-6BF6138252A6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45BCBB-A52F-482B-9479-EB192D2AEF8A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210128-DF20-4E7C-B521-78AD80D3FFF1}" type="datetime1">
              <a:rPr lang="de-DE" noProof="0" smtClean="0"/>
              <a:t>12.01.2022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C8749D54-5EB1-4890-96C2-EB6C0C494286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CEBD95-8350-4CBD-9EEE-F2C5BFA5E223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eschreibun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715FCA-8702-4A9E-9BAD-6128C5645367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4" name="Bildplatzhalter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F279EA-6861-462B-92CA-AC10EB10553C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rechts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4" name="Bildplatzhalter 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4152B8-F664-4B36-A0D2-DDB810304376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Textfeld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7EE7C3-9BF5-426F-98F9-310ABC9FAA5D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651F82-2DE6-4845-9BE1-35EEC484D1CD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D9DAB7-A227-4BDF-A2AC-8DC6778C3FD8}" type="datetime1">
              <a:rPr lang="de-DE" noProof="0" smtClean="0"/>
              <a:t>12.01.2022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F4BB6000-8EA5-465C-AF4E-B38B88345145}" type="datetime1">
              <a:rPr lang="de-DE" noProof="0" smtClean="0"/>
              <a:t>12.01.2022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sgodorf.d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163" y="5885881"/>
            <a:ext cx="9998837" cy="732840"/>
          </a:xfrm>
        </p:spPr>
        <p:txBody>
          <a:bodyPr rtlCol="0"/>
          <a:lstStyle/>
          <a:p>
            <a:pPr algn="ctr" rtl="0"/>
            <a:r>
              <a:rPr lang="de-DE" sz="2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873" y="-397520"/>
            <a:ext cx="3863388" cy="3863388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57DC8259-6567-4B59-AEF4-335F976512D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1843939" y="2162001"/>
            <a:ext cx="10173449" cy="169790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u="sng" dirty="0"/>
              <a:t>Informationen zur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u="sng" dirty="0"/>
              <a:t>Johannes – </a:t>
            </a:r>
            <a:r>
              <a:rPr lang="de-DE" altLang="de-DE" u="sng" dirty="0" err="1"/>
              <a:t>GutenberG</a:t>
            </a:r>
            <a:r>
              <a:rPr lang="de-DE" altLang="de-DE" u="sng" dirty="0"/>
              <a:t> – SCHULE  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5DA0F16-3660-41EE-9976-DF205EF07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04788"/>
            <a:ext cx="7065963" cy="2103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Inklusive Schule</a:t>
            </a:r>
            <a:br>
              <a:rPr kumimoji="0" lang="de-DE" altLang="de-DE" sz="44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de-DE" altLang="de-DE" sz="44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Gemeinsamer Unterricht</a:t>
            </a:r>
            <a:endParaRPr kumimoji="0" lang="de-DE" altLang="de-DE" sz="44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737C1A2-8D03-419C-8BB8-0A495D66E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403" y="1883042"/>
            <a:ext cx="8228012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2012 erstmals gemeinsames Lernen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Klassengröße etwa 20-22 Kinder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Unterstützung durch eine Förderlehrkraft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Differenzierter Unterricht – differenzierte Lernberatung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Barrierefreies Schulgebäude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186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026559D-94E7-48FE-AF29-78D00456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Förder-Konzept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D937C16-F5E8-47C8-B98F-62BB00012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290" y="1648697"/>
            <a:ext cx="9400537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5. Stunde in den Hauptfächern als Ergänzung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Zusätzliche Förderstunden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GTI Godorfer Tutoren Initiative</a:t>
            </a:r>
          </a:p>
          <a:p>
            <a:pPr marL="914400" marR="0" lvl="1" indent="-457200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Besonders leistungsstarke Schüler(innen) der Jahrgangstufe 9 und 10 helfen 5- und 6-Klässlern in kleinen Gruppen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CC99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Schülersprechtag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CC99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Lernverträge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CC99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Lesementoren</a:t>
            </a: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74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5DA0F16-3660-41EE-9976-DF205EF07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04787"/>
            <a:ext cx="7065963" cy="13893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de-DE" altLang="de-DE" dirty="0">
                <a:latin typeface="Arial"/>
              </a:rPr>
              <a:t>Berufsorientierung (BO)</a:t>
            </a:r>
            <a:endParaRPr kumimoji="0" lang="de-DE" altLang="de-DE" sz="44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737C1A2-8D03-419C-8BB8-0A495D66E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2" y="1184589"/>
            <a:ext cx="8738671" cy="47708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Arial"/>
              </a:rPr>
              <a:t>Berufsorientierung an der JGS zielt sowohl auf den schulischen Bildungsweg zum </a:t>
            </a:r>
            <a:r>
              <a:rPr lang="de-DE" altLang="de-DE" u="sng" dirty="0">
                <a:latin typeface="Arial"/>
              </a:rPr>
              <a:t>(Fach-)ABITUR </a:t>
            </a:r>
            <a:r>
              <a:rPr lang="de-DE" altLang="de-DE" dirty="0">
                <a:latin typeface="Arial"/>
              </a:rPr>
              <a:t>als auch auf den Entscheidungsweg zur </a:t>
            </a:r>
            <a:r>
              <a:rPr lang="de-DE" altLang="de-DE" u="sng" dirty="0">
                <a:latin typeface="Arial"/>
              </a:rPr>
              <a:t>beruflichen Ausbildung.</a:t>
            </a:r>
          </a:p>
          <a:p>
            <a:pPr marL="457200" indent="-457200" eaLnBrk="1" hangingPunct="1"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Arial"/>
              </a:rPr>
              <a:t>BO – Gütesiegel (2x verliehen)</a:t>
            </a:r>
          </a:p>
          <a:p>
            <a:pPr marL="457200" indent="-457200" eaLnBrk="1" hangingPunct="1"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Arial"/>
              </a:rPr>
              <a:t>Umfangreiche und kleinschrittige Hinführung von Klasse 6 – 10 (s. Homepage BO)</a:t>
            </a:r>
          </a:p>
          <a:p>
            <a:pPr marL="457200" indent="-457200" eaLnBrk="1" hangingPunct="1"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endParaRPr lang="de-DE" altLang="de-DE" sz="2800" dirty="0">
              <a:latin typeface="Arial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76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5DA0F16-3660-41EE-9976-DF205EF07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04787"/>
            <a:ext cx="7065963" cy="13893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de-DE" altLang="de-DE" dirty="0">
                <a:latin typeface="Arial"/>
              </a:rPr>
              <a:t>Berufsorientierung (BO)</a:t>
            </a:r>
            <a:endParaRPr kumimoji="0" lang="de-DE" altLang="de-DE" sz="44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723EF2E-789A-490E-B762-EC6C2330C279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158837" y="704487"/>
            <a:ext cx="7067550" cy="11398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/>
              <a:t>Kooperationen</a:t>
            </a:r>
            <a:endParaRPr lang="de-DE" altLang="de-DE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32FC2AA-1175-464D-9D86-5F87C2310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191" y="2093863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Linde / Atlas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Copco</a:t>
            </a: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Evonik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Shell / Basell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Ford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Schulen der Region Köln-Süd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VHS</a:t>
            </a:r>
          </a:p>
        </p:txBody>
      </p:sp>
    </p:spTree>
    <p:extLst>
      <p:ext uri="{BB962C8B-B14F-4D97-AF65-F5344CB8AC3E}">
        <p14:creationId xmlns:p14="http://schemas.microsoft.com/office/powerpoint/2010/main" val="288092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AFEB296-222E-4963-87B5-CFA69C992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17266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Ganztagsschule</a:t>
            </a:r>
            <a:r>
              <a:rPr kumimoji="0" lang="de-DE" alt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A2B1458-4763-4F69-A3C0-041E7ECD6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37470"/>
            <a:ext cx="8229600" cy="5141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Mo. + Mi. + Do. Ganztagsunterricht von 8.10 – 15.10 Uhr - keine Hausaufgaben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Di. + Fr. Unterricht von 8.10 – </a:t>
            </a:r>
            <a:r>
              <a:rPr lang="de-DE" altLang="de-DE" sz="2800" dirty="0">
                <a:latin typeface="Arial"/>
              </a:rPr>
              <a:t>13.30 Uhr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800" dirty="0">
                <a:latin typeface="Arial"/>
              </a:rPr>
              <a:t>Anschließend bis 16.00 Uhr Möglichkeit der ÜMI</a:t>
            </a: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Möglichkeit zum Mittagsessen für alle Schüler(innen) 3,90 €/Essen </a:t>
            </a: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Homepage</a:t>
            </a: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Apetito – Essensbestellung ganz persönlich bei unseren ÜMI-Mitarbeiterinnen oder als Abo</a:t>
            </a: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066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F33B21E-2A3E-416C-AC91-178D3F18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585" y="0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Und, und, und …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EF5DFAF-C380-4198-80E4-D7B53DFAF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585" y="1028751"/>
            <a:ext cx="9841695" cy="53186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Schüleraustausch mit Frankreich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Schülerbücherei – Selbstlernzentrum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Sporthelfer(innen)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800" dirty="0">
                <a:latin typeface="Arial"/>
              </a:rPr>
              <a:t>Schulchor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Schulband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Schulzirkus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Streitschlichter(innen)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Schulsanitäter(innen)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Schülerzeitung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Schul-Jahrbuch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Schulhomepage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800" dirty="0">
                <a:latin typeface="Arial"/>
              </a:rPr>
              <a:t>Und noch vieles mehr … zu finden unter </a:t>
            </a:r>
            <a:r>
              <a:rPr lang="de-DE" altLang="de-DE" sz="2800" b="1" i="1" dirty="0">
                <a:solidFill>
                  <a:srgbClr val="92D050"/>
                </a:solidFill>
                <a:latin typeface="Arial"/>
              </a:rPr>
              <a:t>www.jgs.koeln</a:t>
            </a:r>
            <a:endParaRPr kumimoji="0" lang="de-DE" altLang="de-DE" sz="2400" b="1" i="1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  <a:hlinkClick r:id="rId4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05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7C83B97-0E4F-4A29-A100-D6B7BE0CA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0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4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Anmeldezeitraum</a:t>
            </a:r>
            <a:endParaRPr kumimoji="0" lang="de-DE" altLang="de-DE" sz="44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7BF2B90-AE6F-431D-8E04-55C2D38FF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016" y="1012288"/>
            <a:ext cx="8964613" cy="540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21.2.2022 – 4.3.2022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Mo. 7.45 – 13.45 </a:t>
            </a: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Uhr</a:t>
            </a:r>
            <a:endParaRPr kumimoji="0" lang="it-I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Hei" panose="020B0503020204020204" pitchFamily="49" charset="-122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Di. 7.45 – 13.45 </a:t>
            </a: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Uhr</a:t>
            </a:r>
            <a:endParaRPr kumimoji="0" lang="it-I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Hei" panose="020B0503020204020204" pitchFamily="49" charset="-122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Mi. 7.45 – 13.45 </a:t>
            </a: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Uhr</a:t>
            </a: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 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Do. 7.45 – 13.45 </a:t>
            </a: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Uhr</a:t>
            </a:r>
            <a:endParaRPr kumimoji="0" lang="it-I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Hei" panose="020B0503020204020204" pitchFamily="49" charset="-122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Fr</a:t>
            </a:r>
            <a:r>
              <a:rPr kumimoji="0" lang="it-I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. 7.45 – 12.45 </a:t>
            </a:r>
            <a:r>
              <a:rPr kumimoji="0" lang="it-IT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imHei" panose="020B0503020204020204" pitchFamily="49" charset="-122"/>
                <a:ea typeface="+mn-ea"/>
                <a:cs typeface="+mn-cs"/>
              </a:rPr>
              <a:t>Uhr</a:t>
            </a:r>
            <a:endParaRPr kumimoji="0" lang="it-I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Hei" panose="020B0503020204020204" pitchFamily="49" charset="-122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it-I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SimHei" panose="020B0503020204020204" pitchFamily="49" charset="-122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Nachmittagstermin: Do, 3.März ´22, 16.00 – 18.00 Uhr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Bitte mitbringen: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Zeugnis mit Grundschulempfehlung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Anmeldebogen, falls vorhanden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Kind muss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nicht</a:t>
            </a: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mitkommen</a:t>
            </a: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43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64611A9F-BBDC-451E-8415-F1B39DE71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742" y="360774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Rückmeldung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7223C2E-8A61-48A6-9997-23003F85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491" y="1887000"/>
            <a:ext cx="8943337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Aufnahmebescheid nach Ostern</a:t>
            </a:r>
          </a:p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Kennenlern-Nachmittag kurz vor den Sommerferien am 20.6.22 um 14.00 Uhr</a:t>
            </a:r>
          </a:p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Einschulung voraussichtlich am 2.Schultag im neuen Schuljahr</a:t>
            </a:r>
          </a:p>
        </p:txBody>
      </p:sp>
    </p:spTree>
    <p:extLst>
      <p:ext uri="{BB962C8B-B14F-4D97-AF65-F5344CB8AC3E}">
        <p14:creationId xmlns:p14="http://schemas.microsoft.com/office/powerpoint/2010/main" val="1059319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5342" y="6049077"/>
            <a:ext cx="9998837" cy="732840"/>
          </a:xfrm>
        </p:spPr>
        <p:txBody>
          <a:bodyPr rtlCol="0"/>
          <a:lstStyle/>
          <a:p>
            <a:pPr algn="ctr" rtl="0"/>
            <a:r>
              <a:rPr lang="de-DE" sz="2400" b="1" i="1" dirty="0"/>
              <a:t>Persönlich - Authentisch - MEDIENKOMPETENT</a:t>
            </a:r>
          </a:p>
          <a:p>
            <a:pPr rtl="0"/>
            <a:endParaRPr lang="de-DE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104" y="-397521"/>
            <a:ext cx="5385157" cy="5385157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82CC4C5-4D48-448A-8E30-A2F24B22C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993" y="1891122"/>
            <a:ext cx="8228013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altLang="de-DE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Vielen Dank für Ihre Aufmerksamkeit!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altLang="de-DE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altLang="de-DE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                  Bis bald!</a:t>
            </a:r>
          </a:p>
        </p:txBody>
      </p:sp>
    </p:spTree>
    <p:extLst>
      <p:ext uri="{BB962C8B-B14F-4D97-AF65-F5344CB8AC3E}">
        <p14:creationId xmlns:p14="http://schemas.microsoft.com/office/powerpoint/2010/main" val="170175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0640" y="6315342"/>
            <a:ext cx="5380202" cy="450534"/>
          </a:xfrm>
        </p:spPr>
        <p:txBody>
          <a:bodyPr rtlCol="0">
            <a:normAutofit/>
          </a:bodyPr>
          <a:lstStyle/>
          <a:p>
            <a:pPr algn="ctr" rtl="0"/>
            <a:r>
              <a:rPr lang="de-DE" sz="12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373" y="-397520"/>
            <a:ext cx="3266888" cy="3266888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57DC8259-6567-4B59-AEF4-335F976512D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039333" y="426315"/>
            <a:ext cx="6190267" cy="1090757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dirty="0"/>
              <a:t>Der Bildungsweg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474401" y="1725564"/>
            <a:ext cx="8229600" cy="50403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3200" u="sng" dirty="0"/>
              <a:t>Erprobungsstufe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Klassen 5 und 6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Eingewöhnung an die neue Lernumgebung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Angleichen unterschiedlicher Lernvoraussetzungen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Kein „Sitzenbleiben“ zwischen 5 und 6 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Zusammenarbeit mit den Grundschulen</a:t>
            </a:r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sz="2400" dirty="0"/>
          </a:p>
          <a:p>
            <a:pPr marL="284163" indent="-284163" algn="l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de-DE" altLang="de-DE" sz="2400" dirty="0"/>
              <a:t>Ende Klasse 6: Entscheidung über Schulform </a:t>
            </a:r>
            <a:r>
              <a:rPr lang="de-DE" altLang="de-DE" sz="2400" dirty="0">
                <a:sym typeface="Wingdings" panose="05000000000000000000" pitchFamily="2" charset="2"/>
              </a:rPr>
              <a:t> </a:t>
            </a:r>
            <a:r>
              <a:rPr lang="de-DE" altLang="de-DE" sz="2400" dirty="0"/>
              <a:t>95% der Kinder bleiben hier</a:t>
            </a:r>
            <a:r>
              <a:rPr lang="de-DE" altLang="de-DE" dirty="0"/>
              <a:t>!</a:t>
            </a:r>
          </a:p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3288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686" y="-397521"/>
            <a:ext cx="3535575" cy="3535575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57DC8259-6567-4B59-AEF4-335F976512D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039333" y="426315"/>
            <a:ext cx="6190267" cy="1090757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dirty="0"/>
              <a:t>Der Bildungsweg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9BB163A-4D69-4985-92D8-DB09909FAAE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951249" y="1187737"/>
            <a:ext cx="7067550" cy="11398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3600" u="sng" dirty="0">
                <a:solidFill>
                  <a:srgbClr val="FFFFFF"/>
                </a:solidFill>
              </a:rPr>
              <a:t>Mittel-</a:t>
            </a:r>
            <a:r>
              <a:rPr lang="de-DE" altLang="de-DE" sz="3600" dirty="0">
                <a:solidFill>
                  <a:srgbClr val="FFFFFF"/>
                </a:solidFill>
              </a:rPr>
              <a:t> </a:t>
            </a:r>
            <a:r>
              <a:rPr lang="de-DE" altLang="de-DE" sz="3600" u="sng" dirty="0">
                <a:solidFill>
                  <a:srgbClr val="FFFFFF"/>
                </a:solidFill>
              </a:rPr>
              <a:t>und</a:t>
            </a:r>
            <a:r>
              <a:rPr lang="de-DE" altLang="de-DE" sz="3600" dirty="0"/>
              <a:t> </a:t>
            </a:r>
            <a:r>
              <a:rPr lang="de-DE" altLang="de-DE" sz="3600" u="sng" dirty="0">
                <a:solidFill>
                  <a:srgbClr val="FFFFFF"/>
                </a:solidFill>
              </a:rPr>
              <a:t>Oberstufe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179DC46-A01D-4C75-BA07-46E1A3FAC359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231317" y="2495276"/>
            <a:ext cx="8507413" cy="5586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Ab Klasse 7:  Neigungsdifferenzierung </a:t>
            </a:r>
          </a:p>
          <a:p>
            <a:pPr marL="742950" lvl="1" indent="-285750" algn="l"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Schwerpunktfach = Klassenarbeitsfach</a:t>
            </a:r>
          </a:p>
          <a:p>
            <a:pPr marL="742950" lvl="1" indent="-285750" algn="l"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3 Stunden pro Woche </a:t>
            </a:r>
          </a:p>
          <a:p>
            <a:pPr marL="742950" lvl="1" indent="-285750" algn="l"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Französisch, Sozialwissenschaften, Biologie, Chemie, Informatik, Technik</a:t>
            </a:r>
          </a:p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Ab Klasse 8 Berufswahlvorbereitung</a:t>
            </a:r>
          </a:p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In Klasse 9 Schülerbetriebspraktikum</a:t>
            </a:r>
          </a:p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Abschluss Klasse 10 „zentrale Prüfungen</a:t>
            </a:r>
            <a:r>
              <a:rPr lang="de-DE" altLang="de-DE" dirty="0"/>
              <a:t>“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dirty="0"/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3097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720" y="-397521"/>
            <a:ext cx="3471541" cy="3471541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57DC8259-6567-4B59-AEF4-335F976512D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039333" y="426316"/>
            <a:ext cx="7811249" cy="862158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dirty="0"/>
              <a:t>ABSCHLÜSSE an der Realschule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4342132-FF59-4DCC-B49C-0FB5B9B18960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1581604" y="1736177"/>
            <a:ext cx="9998836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3200" dirty="0"/>
              <a:t>Fachoberschulreife mit </a:t>
            </a:r>
            <a:r>
              <a:rPr lang="de-DE" altLang="de-DE" sz="3200" dirty="0" err="1"/>
              <a:t>Quali</a:t>
            </a:r>
            <a:r>
              <a:rPr lang="de-DE" altLang="de-DE" sz="3200" dirty="0"/>
              <a:t>. (</a:t>
            </a:r>
            <a:r>
              <a:rPr lang="de-DE" altLang="de-DE" sz="3200" cap="none" dirty="0"/>
              <a:t>etwa </a:t>
            </a:r>
            <a:r>
              <a:rPr lang="de-DE" altLang="de-DE" sz="3200" dirty="0"/>
              <a:t>70 %)</a:t>
            </a:r>
          </a:p>
          <a:p>
            <a:pPr marL="742950" lvl="1" indent="-285750" algn="l"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Berechtigt zum Besuch der </a:t>
            </a:r>
            <a:r>
              <a:rPr lang="de-DE" altLang="de-DE" sz="2400" dirty="0" err="1"/>
              <a:t>gym</a:t>
            </a:r>
            <a:r>
              <a:rPr lang="de-DE" altLang="de-DE" sz="2400" dirty="0"/>
              <a:t>. Oberstufe an Gymnasien, Gesamtschulen oder Berufskollegs </a:t>
            </a:r>
            <a:r>
              <a:rPr lang="de-DE" altLang="de-DE" sz="2400" dirty="0">
                <a:latin typeface="Wingdings" panose="05000000000000000000" pitchFamily="2" charset="2"/>
              </a:rPr>
              <a:t></a:t>
            </a:r>
            <a:r>
              <a:rPr lang="de-DE" altLang="de-DE" sz="2400" dirty="0"/>
              <a:t> Abitur</a:t>
            </a:r>
          </a:p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3200" dirty="0"/>
              <a:t>Fachoberschulreife (etwa 30 %)</a:t>
            </a:r>
          </a:p>
          <a:p>
            <a:pPr marL="742950" lvl="1" indent="-285750" algn="l"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/>
              <a:t>Berechtigt zum Besuch von Berufskollegs z.B. Höhere Handelsschule, Berufsfachschulen für Technik oder Soziales </a:t>
            </a:r>
            <a:r>
              <a:rPr lang="de-DE" altLang="de-DE" sz="2400" dirty="0">
                <a:latin typeface="Wingdings" panose="05000000000000000000" pitchFamily="2" charset="2"/>
              </a:rPr>
              <a:t></a:t>
            </a:r>
            <a:r>
              <a:rPr lang="de-DE" altLang="de-DE" sz="2400" dirty="0"/>
              <a:t> Fachabitur</a:t>
            </a:r>
          </a:p>
          <a:p>
            <a:pPr marL="342900" indent="-342900" algn="l">
              <a:spcBef>
                <a:spcPts val="600"/>
              </a:spcBef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3200" dirty="0"/>
              <a:t>Hauptschulabschluss &lt; 5%</a:t>
            </a:r>
          </a:p>
          <a:p>
            <a:pPr marL="285750" indent="-285750" algn="l"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3200" dirty="0">
                <a:solidFill>
                  <a:srgbClr val="FF0066"/>
                </a:solidFill>
              </a:rPr>
              <a:t>Jeder Abschluss </a:t>
            </a:r>
            <a:r>
              <a:rPr lang="de-DE" altLang="de-DE" sz="3200" dirty="0">
                <a:solidFill>
                  <a:srgbClr val="FF0066"/>
                </a:solidFill>
                <a:latin typeface="Wingdings" panose="05000000000000000000" pitchFamily="2" charset="2"/>
              </a:rPr>
              <a:t></a:t>
            </a:r>
            <a:r>
              <a:rPr lang="de-DE" altLang="de-DE" sz="3200" dirty="0">
                <a:solidFill>
                  <a:srgbClr val="FF0066"/>
                </a:solidFill>
              </a:rPr>
              <a:t> DUALE Berufsausbildung (Lehre)</a:t>
            </a:r>
          </a:p>
        </p:txBody>
      </p:sp>
    </p:spTree>
    <p:extLst>
      <p:ext uri="{BB962C8B-B14F-4D97-AF65-F5344CB8AC3E}">
        <p14:creationId xmlns:p14="http://schemas.microsoft.com/office/powerpoint/2010/main" val="72712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7290" y="-397521"/>
            <a:ext cx="3426971" cy="3426971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F7D1BA3-AAC9-409E-8F5F-97E43E61837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457199" y="192088"/>
            <a:ext cx="9040091" cy="13128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4000" dirty="0"/>
              <a:t>Allgemeine Infos zur </a:t>
            </a:r>
            <a:br>
              <a:rPr lang="de-DE" altLang="de-DE" sz="4000" dirty="0"/>
            </a:br>
            <a:r>
              <a:rPr lang="de-DE" altLang="de-DE" sz="4000" dirty="0"/>
              <a:t>Johannes-Gutenberg-Schule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7710B4E-411D-4724-8960-10BDD6ED76B8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904753" y="1504950"/>
            <a:ext cx="8675687" cy="544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Etwa 480 Schüler/-innen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44 Lehrer/-innen, 8 päd. Mitarbeiter/-innen, 1 Schulsozialarbeiter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Klassengröße 20 – 30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Alle Klassenräume mit Internetanschluss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Laptopklassen; WLAN; 300 </a:t>
            </a:r>
            <a:r>
              <a:rPr lang="de-DE" altLang="de-DE" sz="2400" cap="none" dirty="0" err="1"/>
              <a:t>Ipads</a:t>
            </a:r>
            <a:r>
              <a:rPr lang="de-DE" altLang="de-DE" sz="2400" cap="none" dirty="0"/>
              <a:t>; </a:t>
            </a:r>
            <a:r>
              <a:rPr lang="de-DE" altLang="de-DE" sz="2400" cap="none" dirty="0" err="1"/>
              <a:t>Beamer</a:t>
            </a:r>
            <a:r>
              <a:rPr lang="de-DE" altLang="de-DE" sz="2400" cap="none" dirty="0"/>
              <a:t> bzw.</a:t>
            </a:r>
          </a:p>
          <a:p>
            <a:pPr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       elektronische Tafeln (</a:t>
            </a:r>
            <a:r>
              <a:rPr lang="de-DE" altLang="de-DE" sz="2400" cap="none" dirty="0" err="1"/>
              <a:t>active</a:t>
            </a:r>
            <a:r>
              <a:rPr lang="de-DE" altLang="de-DE" sz="2400" cap="none" dirty="0"/>
              <a:t> </a:t>
            </a:r>
            <a:r>
              <a:rPr lang="de-DE" altLang="de-DE" sz="2400" cap="none" dirty="0" err="1"/>
              <a:t>boards</a:t>
            </a:r>
            <a:r>
              <a:rPr lang="de-DE" altLang="de-DE" sz="2400" cap="none" dirty="0"/>
              <a:t>) in allen Klassen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Fachraumgestaltung: 2xSph, 2xBio, </a:t>
            </a:r>
            <a:r>
              <a:rPr lang="de-DE" altLang="de-DE" sz="2400" cap="none" dirty="0" err="1"/>
              <a:t>Phy</a:t>
            </a:r>
            <a:r>
              <a:rPr lang="de-DE" altLang="de-DE" sz="2400" cap="none" dirty="0"/>
              <a:t>, </a:t>
            </a:r>
            <a:r>
              <a:rPr lang="de-DE" altLang="de-DE" sz="2400" cap="none" dirty="0" err="1"/>
              <a:t>Che</a:t>
            </a:r>
            <a:r>
              <a:rPr lang="de-DE" altLang="de-DE" sz="2400" cap="none" dirty="0"/>
              <a:t>, NW,</a:t>
            </a:r>
          </a:p>
          <a:p>
            <a:pPr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       2xInformatik, Kunst, Technik, Musik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Ganztagsunterricht 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Möglichkeit zum Mittagessen in der Schulmensa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Barrierefreies Schulgebäude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Inklusive Schule</a:t>
            </a:r>
          </a:p>
          <a:p>
            <a:pPr marL="341313" indent="-341313" algn="l">
              <a:lnSpc>
                <a:spcPct val="80000"/>
              </a:lnSpc>
              <a:spcBef>
                <a:spcPts val="700"/>
              </a:spcBef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cap="none" dirty="0"/>
              <a:t>Verkehrsanbindung KVB Linien 16 und 135</a:t>
            </a:r>
          </a:p>
        </p:txBody>
      </p:sp>
    </p:spTree>
    <p:extLst>
      <p:ext uri="{BB962C8B-B14F-4D97-AF65-F5344CB8AC3E}">
        <p14:creationId xmlns:p14="http://schemas.microsoft.com/office/powerpoint/2010/main" val="106909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351" y="-397520"/>
            <a:ext cx="3338910" cy="333891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FF98A23-88E3-4A66-AB72-2796B44CB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19" y="77983"/>
            <a:ext cx="8973791" cy="1125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Möglicher Stundenplan einer Klasse 5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E7D2DF1-C098-4EB6-8384-1CFB27A66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203784"/>
            <a:ext cx="8973791" cy="528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8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351" y="-397520"/>
            <a:ext cx="3338910" cy="333891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50EBC13-1A68-4CAF-93E3-FCB6915D2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02" y="266464"/>
            <a:ext cx="9384867" cy="22274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Was bietet die JGS Besonderes?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901AA85-4B44-4EE7-8D60-886E87FD0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566" y="2493870"/>
            <a:ext cx="9384867" cy="22274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5400" dirty="0">
                <a:latin typeface="Arial"/>
              </a:rPr>
              <a:t>Welche Schwerpunkte bieten wir Ihrem Kind?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Wie gestaltet sich unser Profil?</a:t>
            </a:r>
          </a:p>
        </p:txBody>
      </p:sp>
    </p:spTree>
    <p:extLst>
      <p:ext uri="{BB962C8B-B14F-4D97-AF65-F5344CB8AC3E}">
        <p14:creationId xmlns:p14="http://schemas.microsoft.com/office/powerpoint/2010/main" val="292329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7FEC35B-FD44-43F6-B671-D9C06B5D6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Digitales Lernen und Lehren/ E-Learning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A4275FF-44FB-4E9E-9778-8DAB1D6E3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246" y="1695268"/>
            <a:ext cx="8707582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Langjährige Lehr – und Lern - Erfahrung </a:t>
            </a:r>
          </a:p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    (seit 2008 Laptops, ab 2018 </a:t>
            </a:r>
            <a:r>
              <a:rPr kumimoji="0" lang="de-DE" alt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Ipads</a:t>
            </a: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Pilotprojekt der Stadt Köln</a:t>
            </a: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latin typeface="Arial"/>
              </a:rPr>
              <a:t>2 PC – Räume mit 32 PC - Stationen</a:t>
            </a: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Alle</a:t>
            </a: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Räume mit elektr. Whiteboard oder Apple-TV/</a:t>
            </a:r>
            <a:r>
              <a:rPr kumimoji="0" lang="de-DE" alt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Beamer</a:t>
            </a:r>
            <a:endParaRPr kumimoji="0" lang="de-DE" altLang="de-DE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latin typeface="Arial"/>
              </a:rPr>
              <a:t>300 </a:t>
            </a:r>
            <a:r>
              <a:rPr lang="de-DE" altLang="de-DE" dirty="0" err="1">
                <a:latin typeface="Arial"/>
              </a:rPr>
              <a:t>Ipads</a:t>
            </a:r>
            <a:r>
              <a:rPr lang="de-DE" altLang="de-DE" dirty="0">
                <a:latin typeface="Arial"/>
              </a:rPr>
              <a:t>/30 Laptops</a:t>
            </a:r>
            <a:endParaRPr kumimoji="0" lang="de-DE" altLang="de-DE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Virtuelle Lernplattform MOODLE</a:t>
            </a: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latin typeface="Arial"/>
              </a:rPr>
              <a:t>MS TEAMS</a:t>
            </a:r>
            <a:endParaRPr kumimoji="0" lang="de-DE" altLang="de-DE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33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415" y="6412963"/>
            <a:ext cx="9998837" cy="732840"/>
          </a:xfrm>
        </p:spPr>
        <p:txBody>
          <a:bodyPr rtlCol="0"/>
          <a:lstStyle/>
          <a:p>
            <a:pPr algn="ctr" rtl="0"/>
            <a:r>
              <a:rPr lang="de-DE" sz="1400" i="1" dirty="0"/>
              <a:t>Persönlich - Authentisch - MEDIENKOMPETENT</a:t>
            </a:r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CC2E88-5856-4515-A483-2F78D1C1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-397521"/>
            <a:ext cx="3343843" cy="3343843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EFA96DB-ACA6-4E5B-ADA7-08AB83B5F17A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11560" y="3138054"/>
            <a:ext cx="8229600" cy="3277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1363" lvl="1" indent="-284163">
              <a:lnSpc>
                <a:spcPct val="90000"/>
              </a:lnSpc>
              <a:buClr>
                <a:srgbClr val="CCECFF"/>
              </a:buClr>
              <a:buSzPct val="50000"/>
              <a:buFont typeface="Wingdings" panose="05000000000000000000" pitchFamily="2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e-DE" alt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DAACDC9-2992-481E-8B9C-6082CA123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18" y="109994"/>
            <a:ext cx="706755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de-DE" altLang="de-DE" sz="6000" b="0" i="0" u="none" strike="noStrike" kern="1200" cap="none" spc="0" normalizeH="0" baseline="0" noProof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Beratung</a:t>
            </a:r>
            <a:endParaRPr kumimoji="0" lang="de-DE" altLang="de-DE" sz="6000" b="0" i="0" u="none" strike="noStrike" kern="1200" cap="none" spc="0" normalizeH="0" baseline="0" noProof="0" dirty="0">
              <a:ln>
                <a:noFill/>
              </a:ln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2E03870-1FF0-4CE9-8FA1-D7FEE76E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2" y="1274400"/>
            <a:ext cx="9083675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Beratungslehrer/-innen</a:t>
            </a:r>
          </a:p>
          <a:p>
            <a:pPr marL="914400" marR="0" lvl="1" indent="-457200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fachliche und erzieherische Hilfe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Schulsozialarbeiter/Mitarbeiterin im MPT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Gewaltprävention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Jungen- und Mädchen-Förderung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Kooperationstag Schüler-Eltern-Lehrer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Berufswahlkoordination 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Gütesiegel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Schule ohne Rassismus – Schule mit Courage</a:t>
            </a: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394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lisch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7913_TF22736411_Win32" id="{F2B8AA79-7AF9-4941-AC08-AD89C0AF387F}" vid="{548B4678-15CF-4C55-BD31-CFB403566E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„Bekanntes Ereignis in der Geschichte“</Template>
  <TotalTime>0</TotalTime>
  <Words>790</Words>
  <Application>Microsoft Office PowerPoint</Application>
  <PresentationFormat>Breitbild</PresentationFormat>
  <Paragraphs>172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SimHei</vt:lpstr>
      <vt:lpstr>Arial</vt:lpstr>
      <vt:lpstr>Calibri</vt:lpstr>
      <vt:lpstr>Corbel</vt:lpstr>
      <vt:lpstr>Times New Roman</vt:lpstr>
      <vt:lpstr>Wingdings</vt:lpstr>
      <vt:lpstr>Himmlisch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Koch</dc:creator>
  <cp:lastModifiedBy>Andreas Koch</cp:lastModifiedBy>
  <cp:revision>1</cp:revision>
  <dcterms:created xsi:type="dcterms:W3CDTF">2022-01-12T17:21:23Z</dcterms:created>
  <dcterms:modified xsi:type="dcterms:W3CDTF">2022-01-12T19:03:06Z</dcterms:modified>
</cp:coreProperties>
</file>